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6" r:id="rId2"/>
  </p:sldIdLst>
  <p:sldSz cx="32404050" cy="43205400"/>
  <p:notesSz cx="6858000" cy="9144000"/>
  <p:embeddedFontLst>
    <p:embeddedFont>
      <p:font typeface="나눔고딕" panose="020B0600000101010101" charset="-127"/>
      <p:regular r:id="rId4"/>
      <p:bold r:id="rId5"/>
    </p:embeddedFont>
    <p:embeddedFont>
      <p:font typeface="맑은 고딕" panose="020B0503020000020004" pitchFamily="50" charset="-127"/>
      <p:regular r:id="rId6"/>
      <p:bold r:id="rId7"/>
    </p:embeddedFont>
  </p:embeddedFontLst>
  <p:defaultTextStyle>
    <a:defPPr>
      <a:defRPr lang="ko-KR"/>
    </a:defPPr>
    <a:lvl1pPr marL="0" algn="l" defTabSz="4320540" rtl="0" eaLnBrk="1" latinLnBrk="1" hangingPunct="1">
      <a:defRPr sz="8500" kern="1200">
        <a:solidFill>
          <a:schemeClr val="tx1"/>
        </a:solidFill>
        <a:latin typeface="+mn-lt"/>
        <a:ea typeface="+mn-ea"/>
        <a:cs typeface="+mn-cs"/>
      </a:defRPr>
    </a:lvl1pPr>
    <a:lvl2pPr marL="2160270" algn="l" defTabSz="4320540" rtl="0" eaLnBrk="1" latinLnBrk="1" hangingPunct="1">
      <a:defRPr sz="8500" kern="1200">
        <a:solidFill>
          <a:schemeClr val="tx1"/>
        </a:solidFill>
        <a:latin typeface="+mn-lt"/>
        <a:ea typeface="+mn-ea"/>
        <a:cs typeface="+mn-cs"/>
      </a:defRPr>
    </a:lvl2pPr>
    <a:lvl3pPr marL="4320540" algn="l" defTabSz="4320540" rtl="0" eaLnBrk="1" latinLnBrk="1" hangingPunct="1">
      <a:defRPr sz="8500" kern="1200">
        <a:solidFill>
          <a:schemeClr val="tx1"/>
        </a:solidFill>
        <a:latin typeface="+mn-lt"/>
        <a:ea typeface="+mn-ea"/>
        <a:cs typeface="+mn-cs"/>
      </a:defRPr>
    </a:lvl3pPr>
    <a:lvl4pPr marL="6480810" algn="l" defTabSz="4320540" rtl="0" eaLnBrk="1" latinLnBrk="1" hangingPunct="1">
      <a:defRPr sz="8500" kern="1200">
        <a:solidFill>
          <a:schemeClr val="tx1"/>
        </a:solidFill>
        <a:latin typeface="+mn-lt"/>
        <a:ea typeface="+mn-ea"/>
        <a:cs typeface="+mn-cs"/>
      </a:defRPr>
    </a:lvl4pPr>
    <a:lvl5pPr marL="8641080" algn="l" defTabSz="4320540" rtl="0" eaLnBrk="1" latinLnBrk="1" hangingPunct="1">
      <a:defRPr sz="8500" kern="1200">
        <a:solidFill>
          <a:schemeClr val="tx1"/>
        </a:solidFill>
        <a:latin typeface="+mn-lt"/>
        <a:ea typeface="+mn-ea"/>
        <a:cs typeface="+mn-cs"/>
      </a:defRPr>
    </a:lvl5pPr>
    <a:lvl6pPr marL="10801350" algn="l" defTabSz="4320540" rtl="0" eaLnBrk="1" latinLnBrk="1" hangingPunct="1">
      <a:defRPr sz="8500" kern="1200">
        <a:solidFill>
          <a:schemeClr val="tx1"/>
        </a:solidFill>
        <a:latin typeface="+mn-lt"/>
        <a:ea typeface="+mn-ea"/>
        <a:cs typeface="+mn-cs"/>
      </a:defRPr>
    </a:lvl6pPr>
    <a:lvl7pPr marL="12961620" algn="l" defTabSz="4320540" rtl="0" eaLnBrk="1" latinLnBrk="1" hangingPunct="1">
      <a:defRPr sz="8500" kern="1200">
        <a:solidFill>
          <a:schemeClr val="tx1"/>
        </a:solidFill>
        <a:latin typeface="+mn-lt"/>
        <a:ea typeface="+mn-ea"/>
        <a:cs typeface="+mn-cs"/>
      </a:defRPr>
    </a:lvl7pPr>
    <a:lvl8pPr marL="15121890" algn="l" defTabSz="4320540" rtl="0" eaLnBrk="1" latinLnBrk="1" hangingPunct="1">
      <a:defRPr sz="8500" kern="1200">
        <a:solidFill>
          <a:schemeClr val="tx1"/>
        </a:solidFill>
        <a:latin typeface="+mn-lt"/>
        <a:ea typeface="+mn-ea"/>
        <a:cs typeface="+mn-cs"/>
      </a:defRPr>
    </a:lvl8pPr>
    <a:lvl9pPr marL="17282160" algn="l" defTabSz="4320540" rtl="0" eaLnBrk="1" latinLnBrk="1" hangingPunct="1">
      <a:defRPr sz="8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8">
          <p15:clr>
            <a:srgbClr val="A4A3A4"/>
          </p15:clr>
        </p15:guide>
        <p15:guide id="2" pos="102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62B1"/>
    <a:srgbClr val="0069B9"/>
    <a:srgbClr val="9DD8F6"/>
    <a:srgbClr val="007966"/>
    <a:srgbClr val="6FBA2C"/>
    <a:srgbClr val="DFD900"/>
    <a:srgbClr val="2E6E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74" autoAdjust="0"/>
  </p:normalViewPr>
  <p:slideViewPr>
    <p:cSldViewPr>
      <p:cViewPr>
        <p:scale>
          <a:sx n="33" d="100"/>
          <a:sy n="33" d="100"/>
        </p:scale>
        <p:origin x="-438" y="-5736"/>
      </p:cViewPr>
      <p:guideLst>
        <p:guide orient="horz" pos="13608"/>
        <p:guide pos="1020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400" d="100"/>
          <a:sy n="400" d="100"/>
        </p:scale>
        <p:origin x="2928" y="342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DA625-DBC9-409D-829D-132038D903CB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DB01A-F676-4A88-A704-C98EA1C880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263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20540" rtl="0" eaLnBrk="1" latinLnBrk="1" hangingPunct="1">
      <a:defRPr sz="5700" kern="1200">
        <a:solidFill>
          <a:schemeClr val="tx1"/>
        </a:solidFill>
        <a:latin typeface="+mn-lt"/>
        <a:ea typeface="+mn-ea"/>
        <a:cs typeface="+mn-cs"/>
      </a:defRPr>
    </a:lvl1pPr>
    <a:lvl2pPr marL="2160270" algn="l" defTabSz="4320540" rtl="0" eaLnBrk="1" latinLnBrk="1" hangingPunct="1">
      <a:defRPr sz="5700" kern="1200">
        <a:solidFill>
          <a:schemeClr val="tx1"/>
        </a:solidFill>
        <a:latin typeface="+mn-lt"/>
        <a:ea typeface="+mn-ea"/>
        <a:cs typeface="+mn-cs"/>
      </a:defRPr>
    </a:lvl2pPr>
    <a:lvl3pPr marL="4320540" algn="l" defTabSz="4320540" rtl="0" eaLnBrk="1" latinLnBrk="1" hangingPunct="1">
      <a:defRPr sz="5700" kern="1200">
        <a:solidFill>
          <a:schemeClr val="tx1"/>
        </a:solidFill>
        <a:latin typeface="+mn-lt"/>
        <a:ea typeface="+mn-ea"/>
        <a:cs typeface="+mn-cs"/>
      </a:defRPr>
    </a:lvl3pPr>
    <a:lvl4pPr marL="6480810" algn="l" defTabSz="4320540" rtl="0" eaLnBrk="1" latinLnBrk="1" hangingPunct="1">
      <a:defRPr sz="5700" kern="1200">
        <a:solidFill>
          <a:schemeClr val="tx1"/>
        </a:solidFill>
        <a:latin typeface="+mn-lt"/>
        <a:ea typeface="+mn-ea"/>
        <a:cs typeface="+mn-cs"/>
      </a:defRPr>
    </a:lvl4pPr>
    <a:lvl5pPr marL="8641080" algn="l" defTabSz="4320540" rtl="0" eaLnBrk="1" latinLnBrk="1" hangingPunct="1">
      <a:defRPr sz="5700" kern="1200">
        <a:solidFill>
          <a:schemeClr val="tx1"/>
        </a:solidFill>
        <a:latin typeface="+mn-lt"/>
        <a:ea typeface="+mn-ea"/>
        <a:cs typeface="+mn-cs"/>
      </a:defRPr>
    </a:lvl5pPr>
    <a:lvl6pPr marL="10801350" algn="l" defTabSz="4320540" rtl="0" eaLnBrk="1" latinLnBrk="1" hangingPunct="1">
      <a:defRPr sz="5700" kern="1200">
        <a:solidFill>
          <a:schemeClr val="tx1"/>
        </a:solidFill>
        <a:latin typeface="+mn-lt"/>
        <a:ea typeface="+mn-ea"/>
        <a:cs typeface="+mn-cs"/>
      </a:defRPr>
    </a:lvl6pPr>
    <a:lvl7pPr marL="12961620" algn="l" defTabSz="4320540" rtl="0" eaLnBrk="1" latinLnBrk="1" hangingPunct="1">
      <a:defRPr sz="5700" kern="1200">
        <a:solidFill>
          <a:schemeClr val="tx1"/>
        </a:solidFill>
        <a:latin typeface="+mn-lt"/>
        <a:ea typeface="+mn-ea"/>
        <a:cs typeface="+mn-cs"/>
      </a:defRPr>
    </a:lvl7pPr>
    <a:lvl8pPr marL="15121890" algn="l" defTabSz="4320540" rtl="0" eaLnBrk="1" latinLnBrk="1" hangingPunct="1">
      <a:defRPr sz="5700" kern="1200">
        <a:solidFill>
          <a:schemeClr val="tx1"/>
        </a:solidFill>
        <a:latin typeface="+mn-lt"/>
        <a:ea typeface="+mn-ea"/>
        <a:cs typeface="+mn-cs"/>
      </a:defRPr>
    </a:lvl8pPr>
    <a:lvl9pPr marL="17282160" algn="l" defTabSz="4320540" rtl="0" eaLnBrk="1" latinLnBrk="1" hangingPunct="1">
      <a:defRPr sz="5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860608" y="24483060"/>
            <a:ext cx="22682835" cy="1104138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60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205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480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641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801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961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1218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28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209452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017DC975-4E41-43AA-990A-7EFE46CE88AC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521C6CF7-DEC1-4D77-BB7D-2FD458929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0392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94523" y="1730219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2094523" y="10081263"/>
            <a:ext cx="29163645" cy="2851356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209452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017DC975-4E41-43AA-990A-7EFE46CE88AC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521C6CF7-DEC1-4D77-BB7D-2FD458929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781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3254782" y="10901365"/>
            <a:ext cx="25833229" cy="23224902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743847" y="10901365"/>
            <a:ext cx="76970870" cy="23224902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209452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017DC975-4E41-43AA-990A-7EFE46CE88AC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521C6CF7-DEC1-4D77-BB7D-2FD458929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033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94523" y="1730219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094523" y="10081263"/>
            <a:ext cx="29163645" cy="2851356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209452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017DC975-4E41-43AA-990A-7EFE46CE88AC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521C6CF7-DEC1-4D77-BB7D-2FD458929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886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59696" y="27763473"/>
            <a:ext cx="27543443" cy="8581073"/>
          </a:xfrm>
          <a:prstGeom prst="rect">
            <a:avLst/>
          </a:prstGeom>
        </p:spPr>
        <p:txBody>
          <a:bodyPr anchor="t"/>
          <a:lstStyle>
            <a:lvl1pPr algn="l">
              <a:defRPr sz="189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59696" y="18312295"/>
            <a:ext cx="27543443" cy="945117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500">
                <a:solidFill>
                  <a:schemeClr val="tx1">
                    <a:tint val="75000"/>
                  </a:schemeClr>
                </a:solidFill>
              </a:defRPr>
            </a:lvl1pPr>
            <a:lvl2pPr marL="216027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2pPr>
            <a:lvl3pPr marL="432054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3pPr>
            <a:lvl4pPr marL="648081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64108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80135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296162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12189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282160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209452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017DC975-4E41-43AA-990A-7EFE46CE88AC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521C6CF7-DEC1-4D77-BB7D-2FD458929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501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94523" y="1730219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743846" y="63507940"/>
            <a:ext cx="51402048" cy="179642453"/>
          </a:xfrm>
          <a:prstGeom prst="rect">
            <a:avLst/>
          </a:prstGeo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7685960" y="63507940"/>
            <a:ext cx="51402051" cy="179642453"/>
          </a:xfrm>
          <a:prstGeom prst="rect">
            <a:avLst/>
          </a:prstGeo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5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209452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017DC975-4E41-43AA-990A-7EFE46CE88AC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521C6CF7-DEC1-4D77-BB7D-2FD458929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3153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20203" y="1730219"/>
            <a:ext cx="29163645" cy="72009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0203" y="9671212"/>
            <a:ext cx="14317416" cy="403050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620203" y="13701713"/>
            <a:ext cx="14317416" cy="24893114"/>
          </a:xfrm>
          <a:prstGeom prst="rect">
            <a:avLst/>
          </a:prstGeo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16460809" y="9671212"/>
            <a:ext cx="14323040" cy="403050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300" b="1"/>
            </a:lvl1pPr>
            <a:lvl2pPr marL="2160270" indent="0">
              <a:buNone/>
              <a:defRPr sz="9500" b="1"/>
            </a:lvl2pPr>
            <a:lvl3pPr marL="4320540" indent="0">
              <a:buNone/>
              <a:defRPr sz="8500" b="1"/>
            </a:lvl3pPr>
            <a:lvl4pPr marL="6480810" indent="0">
              <a:buNone/>
              <a:defRPr sz="7600" b="1"/>
            </a:lvl4pPr>
            <a:lvl5pPr marL="8641080" indent="0">
              <a:buNone/>
              <a:defRPr sz="7600" b="1"/>
            </a:lvl5pPr>
            <a:lvl6pPr marL="10801350" indent="0">
              <a:buNone/>
              <a:defRPr sz="7600" b="1"/>
            </a:lvl6pPr>
            <a:lvl7pPr marL="12961620" indent="0">
              <a:buNone/>
              <a:defRPr sz="7600" b="1"/>
            </a:lvl7pPr>
            <a:lvl8pPr marL="15121890" indent="0">
              <a:buNone/>
              <a:defRPr sz="7600" b="1"/>
            </a:lvl8pPr>
            <a:lvl9pPr marL="17282160" indent="0">
              <a:buNone/>
              <a:defRPr sz="7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16460809" y="13701713"/>
            <a:ext cx="14323040" cy="24893114"/>
          </a:xfrm>
          <a:prstGeom prst="rect">
            <a:avLst/>
          </a:prstGeom>
        </p:spPr>
        <p:txBody>
          <a:bodyPr/>
          <a:lstStyle>
            <a:lvl1pPr>
              <a:defRPr sz="11300"/>
            </a:lvl1pPr>
            <a:lvl2pPr>
              <a:defRPr sz="95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209452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017DC975-4E41-43AA-990A-7EFE46CE88AC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521C6CF7-DEC1-4D77-BB7D-2FD458929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7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094523" y="1730219"/>
            <a:ext cx="29163645" cy="72009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209452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017DC975-4E41-43AA-990A-7EFE46CE88AC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521C6CF7-DEC1-4D77-BB7D-2FD458929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989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209452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017DC975-4E41-43AA-990A-7EFE46CE88AC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521C6CF7-DEC1-4D77-BB7D-2FD458929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38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20204" y="1720215"/>
            <a:ext cx="10660709" cy="7320915"/>
          </a:xfrm>
          <a:prstGeom prst="rect">
            <a:avLst/>
          </a:prstGeo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669083" y="1720218"/>
            <a:ext cx="18114764" cy="36874612"/>
          </a:xfrm>
          <a:prstGeom prst="rect">
            <a:avLst/>
          </a:prstGeom>
        </p:spPr>
        <p:txBody>
          <a:bodyPr/>
          <a:lstStyle>
            <a:lvl1pPr>
              <a:defRPr sz="15100"/>
            </a:lvl1pPr>
            <a:lvl2pPr>
              <a:defRPr sz="13200"/>
            </a:lvl2pPr>
            <a:lvl3pPr>
              <a:defRPr sz="11300"/>
            </a:lvl3pPr>
            <a:lvl4pPr>
              <a:defRPr sz="9500"/>
            </a:lvl4pPr>
            <a:lvl5pPr>
              <a:defRPr sz="9500"/>
            </a:lvl5pPr>
            <a:lvl6pPr>
              <a:defRPr sz="9500"/>
            </a:lvl6pPr>
            <a:lvl7pPr>
              <a:defRPr sz="9500"/>
            </a:lvl7pPr>
            <a:lvl8pPr>
              <a:defRPr sz="9500"/>
            </a:lvl8pPr>
            <a:lvl9pPr>
              <a:defRPr sz="9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20204" y="9041133"/>
            <a:ext cx="10660709" cy="295536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209452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017DC975-4E41-43AA-990A-7EFE46CE88AC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521C6CF7-DEC1-4D77-BB7D-2FD458929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7284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51421" y="30243780"/>
            <a:ext cx="19442430" cy="3570449"/>
          </a:xfrm>
          <a:prstGeom prst="rect">
            <a:avLst/>
          </a:prstGeom>
        </p:spPr>
        <p:txBody>
          <a:bodyPr anchor="b"/>
          <a:lstStyle>
            <a:lvl1pPr algn="l">
              <a:defRPr sz="95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6351421" y="3860483"/>
            <a:ext cx="19442430" cy="259232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100"/>
            </a:lvl1pPr>
            <a:lvl2pPr marL="2160270" indent="0">
              <a:buNone/>
              <a:defRPr sz="13200"/>
            </a:lvl2pPr>
            <a:lvl3pPr marL="4320540" indent="0">
              <a:buNone/>
              <a:defRPr sz="11300"/>
            </a:lvl3pPr>
            <a:lvl4pPr marL="6480810" indent="0">
              <a:buNone/>
              <a:defRPr sz="9500"/>
            </a:lvl4pPr>
            <a:lvl5pPr marL="8641080" indent="0">
              <a:buNone/>
              <a:defRPr sz="9500"/>
            </a:lvl5pPr>
            <a:lvl6pPr marL="10801350" indent="0">
              <a:buNone/>
              <a:defRPr sz="9500"/>
            </a:lvl6pPr>
            <a:lvl7pPr marL="12961620" indent="0">
              <a:buNone/>
              <a:defRPr sz="9500"/>
            </a:lvl7pPr>
            <a:lvl8pPr marL="15121890" indent="0">
              <a:buNone/>
              <a:defRPr sz="9500"/>
            </a:lvl8pPr>
            <a:lvl9pPr marL="17282160" indent="0">
              <a:buNone/>
              <a:defRPr sz="95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51421" y="33814229"/>
            <a:ext cx="19442430" cy="50706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600"/>
            </a:lvl1pPr>
            <a:lvl2pPr marL="2160270" indent="0">
              <a:buNone/>
              <a:defRPr sz="5700"/>
            </a:lvl2pPr>
            <a:lvl3pPr marL="4320540" indent="0">
              <a:buNone/>
              <a:defRPr sz="4700"/>
            </a:lvl3pPr>
            <a:lvl4pPr marL="6480810" indent="0">
              <a:buNone/>
              <a:defRPr sz="4300"/>
            </a:lvl4pPr>
            <a:lvl5pPr marL="8641080" indent="0">
              <a:buNone/>
              <a:defRPr sz="4300"/>
            </a:lvl5pPr>
            <a:lvl6pPr marL="10801350" indent="0">
              <a:buNone/>
              <a:defRPr sz="4300"/>
            </a:lvl6pPr>
            <a:lvl7pPr marL="12961620" indent="0">
              <a:buNone/>
              <a:defRPr sz="4300"/>
            </a:lvl7pPr>
            <a:lvl8pPr marL="15121890" indent="0">
              <a:buNone/>
              <a:defRPr sz="4300"/>
            </a:lvl8pPr>
            <a:lvl9pPr marL="17282160" indent="0">
              <a:buNone/>
              <a:defRPr sz="4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209452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017DC975-4E41-43AA-990A-7EFE46CE88AC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11071384" y="40045008"/>
            <a:ext cx="10261283" cy="2300288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23222903" y="40045008"/>
            <a:ext cx="7560945" cy="2300288"/>
          </a:xfrm>
          <a:prstGeom prst="rect">
            <a:avLst/>
          </a:prstGeom>
        </p:spPr>
        <p:txBody>
          <a:bodyPr/>
          <a:lstStyle/>
          <a:p>
            <a:fld id="{521C6CF7-DEC1-4D77-BB7D-2FD4589292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385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 userDrawn="1"/>
        </p:nvGrpSpPr>
        <p:grpSpPr>
          <a:xfrm>
            <a:off x="2281238" y="10569180"/>
            <a:ext cx="27890339" cy="1096416"/>
            <a:chOff x="2281238" y="10569180"/>
            <a:chExt cx="27890339" cy="1096416"/>
          </a:xfrm>
        </p:grpSpPr>
        <p:sp>
          <p:nvSpPr>
            <p:cNvPr id="9" name="TextBox 8"/>
            <p:cNvSpPr txBox="1"/>
            <p:nvPr/>
          </p:nvSpPr>
          <p:spPr>
            <a:xfrm>
              <a:off x="4173116" y="10569180"/>
              <a:ext cx="2595861" cy="1096416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ko-KR" altLang="en-US" sz="5200" spc="-150" dirty="0">
                  <a:solidFill>
                    <a:srgbClr val="007966"/>
                  </a:solidFill>
                  <a:latin typeface="Asia굴림헤드B" pitchFamily="18" charset="-127"/>
                  <a:ea typeface="Asia굴림헤드B" pitchFamily="18" charset="-127"/>
                </a:rPr>
                <a:t>작품요약</a:t>
              </a:r>
            </a:p>
          </p:txBody>
        </p:sp>
        <p:cxnSp>
          <p:nvCxnSpPr>
            <p:cNvPr id="10" name="직선 연결선 9"/>
            <p:cNvCxnSpPr/>
            <p:nvPr/>
          </p:nvCxnSpPr>
          <p:spPr>
            <a:xfrm>
              <a:off x="7129017" y="11089532"/>
              <a:ext cx="23042560" cy="0"/>
            </a:xfrm>
            <a:prstGeom prst="line">
              <a:avLst/>
            </a:prstGeom>
            <a:ln w="28575">
              <a:solidFill>
                <a:srgbClr val="0079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타원 10"/>
            <p:cNvSpPr/>
            <p:nvPr/>
          </p:nvSpPr>
          <p:spPr>
            <a:xfrm>
              <a:off x="2281238" y="10726864"/>
              <a:ext cx="781049" cy="781049"/>
            </a:xfrm>
            <a:prstGeom prst="ellipse">
              <a:avLst/>
            </a:prstGeom>
            <a:solidFill>
              <a:srgbClr val="DFD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/>
            <p:cNvSpPr/>
            <p:nvPr/>
          </p:nvSpPr>
          <p:spPr>
            <a:xfrm>
              <a:off x="2790826" y="10726864"/>
              <a:ext cx="781049" cy="781049"/>
            </a:xfrm>
            <a:prstGeom prst="ellipse">
              <a:avLst/>
            </a:prstGeom>
            <a:solidFill>
              <a:srgbClr val="6FBA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>
              <a:off x="3171826" y="10726864"/>
              <a:ext cx="781049" cy="781049"/>
            </a:xfrm>
            <a:prstGeom prst="ellipse">
              <a:avLst/>
            </a:prstGeom>
            <a:solidFill>
              <a:srgbClr val="007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" name="그룹 13"/>
          <p:cNvGrpSpPr/>
          <p:nvPr userDrawn="1"/>
        </p:nvGrpSpPr>
        <p:grpSpPr>
          <a:xfrm>
            <a:off x="2281238" y="16769955"/>
            <a:ext cx="27890339" cy="1096416"/>
            <a:chOff x="2281238" y="10569180"/>
            <a:chExt cx="27890339" cy="1096416"/>
          </a:xfrm>
        </p:grpSpPr>
        <p:sp>
          <p:nvSpPr>
            <p:cNvPr id="15" name="TextBox 14"/>
            <p:cNvSpPr txBox="1"/>
            <p:nvPr/>
          </p:nvSpPr>
          <p:spPr>
            <a:xfrm>
              <a:off x="4173116" y="10569180"/>
              <a:ext cx="2595861" cy="1096416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ko-KR" altLang="en-US" sz="5200" spc="-150" dirty="0">
                  <a:solidFill>
                    <a:srgbClr val="007966"/>
                  </a:solidFill>
                  <a:latin typeface="Asia굴림헤드B" pitchFamily="18" charset="-127"/>
                  <a:ea typeface="Asia굴림헤드B" pitchFamily="18" charset="-127"/>
                </a:rPr>
                <a:t>작품소개</a:t>
              </a:r>
            </a:p>
          </p:txBody>
        </p:sp>
        <p:cxnSp>
          <p:nvCxnSpPr>
            <p:cNvPr id="16" name="직선 연결선 15"/>
            <p:cNvCxnSpPr/>
            <p:nvPr/>
          </p:nvCxnSpPr>
          <p:spPr>
            <a:xfrm>
              <a:off x="7129017" y="11089532"/>
              <a:ext cx="23042560" cy="0"/>
            </a:xfrm>
            <a:prstGeom prst="line">
              <a:avLst/>
            </a:prstGeom>
            <a:ln w="28575">
              <a:solidFill>
                <a:srgbClr val="0079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타원 16"/>
            <p:cNvSpPr/>
            <p:nvPr/>
          </p:nvSpPr>
          <p:spPr>
            <a:xfrm>
              <a:off x="2281238" y="10726864"/>
              <a:ext cx="781049" cy="781049"/>
            </a:xfrm>
            <a:prstGeom prst="ellipse">
              <a:avLst/>
            </a:prstGeom>
            <a:solidFill>
              <a:srgbClr val="DFD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2790826" y="10726864"/>
              <a:ext cx="781049" cy="781049"/>
            </a:xfrm>
            <a:prstGeom prst="ellipse">
              <a:avLst/>
            </a:prstGeom>
            <a:solidFill>
              <a:srgbClr val="6FBA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>
              <a:off x="3171826" y="10726864"/>
              <a:ext cx="781049" cy="781049"/>
            </a:xfrm>
            <a:prstGeom prst="ellipse">
              <a:avLst/>
            </a:prstGeom>
            <a:solidFill>
              <a:srgbClr val="007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/>
          <p:cNvGrpSpPr/>
          <p:nvPr userDrawn="1"/>
        </p:nvGrpSpPr>
        <p:grpSpPr>
          <a:xfrm>
            <a:off x="2281238" y="33739695"/>
            <a:ext cx="27890339" cy="1096416"/>
            <a:chOff x="2281238" y="10569180"/>
            <a:chExt cx="27890339" cy="1096416"/>
          </a:xfrm>
        </p:grpSpPr>
        <p:sp>
          <p:nvSpPr>
            <p:cNvPr id="21" name="TextBox 20"/>
            <p:cNvSpPr txBox="1"/>
            <p:nvPr/>
          </p:nvSpPr>
          <p:spPr>
            <a:xfrm>
              <a:off x="4173116" y="10569180"/>
              <a:ext cx="2595861" cy="1096416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ko-KR" altLang="en-US" sz="5200" spc="-150" dirty="0">
                  <a:solidFill>
                    <a:srgbClr val="007966"/>
                  </a:solidFill>
                  <a:latin typeface="Asia굴림헤드B" pitchFamily="18" charset="-127"/>
                  <a:ea typeface="Asia굴림헤드B" pitchFamily="18" charset="-127"/>
                </a:rPr>
                <a:t>기대효과</a:t>
              </a:r>
            </a:p>
          </p:txBody>
        </p:sp>
        <p:cxnSp>
          <p:nvCxnSpPr>
            <p:cNvPr id="22" name="직선 연결선 21"/>
            <p:cNvCxnSpPr/>
            <p:nvPr/>
          </p:nvCxnSpPr>
          <p:spPr>
            <a:xfrm>
              <a:off x="7129017" y="11089532"/>
              <a:ext cx="23042560" cy="0"/>
            </a:xfrm>
            <a:prstGeom prst="line">
              <a:avLst/>
            </a:prstGeom>
            <a:ln w="28575">
              <a:solidFill>
                <a:srgbClr val="0079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타원 22"/>
            <p:cNvSpPr/>
            <p:nvPr/>
          </p:nvSpPr>
          <p:spPr>
            <a:xfrm>
              <a:off x="2281238" y="10726864"/>
              <a:ext cx="781049" cy="781049"/>
            </a:xfrm>
            <a:prstGeom prst="ellipse">
              <a:avLst/>
            </a:prstGeom>
            <a:solidFill>
              <a:srgbClr val="DFD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2790826" y="10726864"/>
              <a:ext cx="781049" cy="781049"/>
            </a:xfrm>
            <a:prstGeom prst="ellipse">
              <a:avLst/>
            </a:prstGeom>
            <a:solidFill>
              <a:srgbClr val="6FBA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/>
            <p:cNvSpPr/>
            <p:nvPr/>
          </p:nvSpPr>
          <p:spPr>
            <a:xfrm>
              <a:off x="3171826" y="10726864"/>
              <a:ext cx="781049" cy="781049"/>
            </a:xfrm>
            <a:prstGeom prst="ellipse">
              <a:avLst/>
            </a:prstGeom>
            <a:solidFill>
              <a:srgbClr val="007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25"/>
          <p:cNvGrpSpPr/>
          <p:nvPr userDrawn="1"/>
        </p:nvGrpSpPr>
        <p:grpSpPr>
          <a:xfrm>
            <a:off x="3837894" y="18873127"/>
            <a:ext cx="11212002" cy="666000"/>
            <a:chOff x="3837894" y="18873127"/>
            <a:chExt cx="11212002" cy="666000"/>
          </a:xfrm>
        </p:grpSpPr>
        <p:sp>
          <p:nvSpPr>
            <p:cNvPr id="27" name="직사각형 26"/>
            <p:cNvSpPr/>
            <p:nvPr/>
          </p:nvSpPr>
          <p:spPr>
            <a:xfrm>
              <a:off x="3837894" y="18873127"/>
              <a:ext cx="324000" cy="666000"/>
            </a:xfrm>
            <a:prstGeom prst="rect">
              <a:avLst/>
            </a:prstGeom>
            <a:solidFill>
              <a:srgbClr val="0162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7520893" y="18873127"/>
              <a:ext cx="7529003" cy="666000"/>
            </a:xfrm>
            <a:prstGeom prst="rect">
              <a:avLst/>
            </a:prstGeom>
            <a:gradFill>
              <a:gsLst>
                <a:gs pos="0">
                  <a:srgbClr val="9DD8F6"/>
                </a:gs>
                <a:gs pos="100000">
                  <a:srgbClr val="0069B9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229100" y="18873127"/>
              <a:ext cx="3291793" cy="666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100" spc="-150" dirty="0">
                  <a:solidFill>
                    <a:srgbClr val="0162B1"/>
                  </a:solidFill>
                  <a:latin typeface="Asia굴림헤드B" pitchFamily="18" charset="-127"/>
                  <a:ea typeface="Asia굴림헤드B" pitchFamily="18" charset="-127"/>
                </a:rPr>
                <a:t>개념 및 설계</a:t>
              </a:r>
            </a:p>
          </p:txBody>
        </p:sp>
      </p:grpSp>
      <p:grpSp>
        <p:nvGrpSpPr>
          <p:cNvPr id="30" name="그룹 29"/>
          <p:cNvGrpSpPr/>
          <p:nvPr userDrawn="1"/>
        </p:nvGrpSpPr>
        <p:grpSpPr>
          <a:xfrm>
            <a:off x="18287354" y="18873127"/>
            <a:ext cx="11212002" cy="666000"/>
            <a:chOff x="3837894" y="18873127"/>
            <a:chExt cx="11212002" cy="666000"/>
          </a:xfrm>
        </p:grpSpPr>
        <p:sp>
          <p:nvSpPr>
            <p:cNvPr id="31" name="직사각형 30"/>
            <p:cNvSpPr/>
            <p:nvPr/>
          </p:nvSpPr>
          <p:spPr>
            <a:xfrm>
              <a:off x="3837894" y="18873127"/>
              <a:ext cx="324000" cy="666000"/>
            </a:xfrm>
            <a:prstGeom prst="rect">
              <a:avLst/>
            </a:prstGeom>
            <a:solidFill>
              <a:srgbClr val="0162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9241397" y="18873127"/>
              <a:ext cx="5808499" cy="666000"/>
            </a:xfrm>
            <a:prstGeom prst="rect">
              <a:avLst/>
            </a:prstGeom>
            <a:gradFill>
              <a:gsLst>
                <a:gs pos="0">
                  <a:srgbClr val="9DD8F6"/>
                </a:gs>
                <a:gs pos="100000">
                  <a:srgbClr val="0069B9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229100" y="18873127"/>
              <a:ext cx="4652257" cy="666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100" spc="-150" dirty="0">
                  <a:solidFill>
                    <a:srgbClr val="0162B1"/>
                  </a:solidFill>
                  <a:latin typeface="Asia굴림헤드B" pitchFamily="18" charset="-127"/>
                  <a:ea typeface="Asia굴림헤드B" pitchFamily="18" charset="-127"/>
                </a:rPr>
                <a:t>사용 기술</a:t>
              </a:r>
              <a:r>
                <a:rPr lang="en-US" altLang="ko-KR" sz="4100" spc="-150" dirty="0">
                  <a:solidFill>
                    <a:srgbClr val="0162B1"/>
                  </a:solidFill>
                  <a:latin typeface="Asia굴림헤드B" pitchFamily="18" charset="-127"/>
                  <a:ea typeface="Asia굴림헤드B" pitchFamily="18" charset="-127"/>
                </a:rPr>
                <a:t>(</a:t>
              </a:r>
              <a:r>
                <a:rPr lang="ko-KR" altLang="en-US" sz="4100" spc="-150" dirty="0">
                  <a:solidFill>
                    <a:srgbClr val="0162B1"/>
                  </a:solidFill>
                  <a:latin typeface="Asia굴림헤드B" pitchFamily="18" charset="-127"/>
                  <a:ea typeface="Asia굴림헤드B" pitchFamily="18" charset="-127"/>
                </a:rPr>
                <a:t>작동원리</a:t>
              </a:r>
              <a:r>
                <a:rPr lang="en-US" altLang="ko-KR" sz="4100" spc="-150" dirty="0">
                  <a:solidFill>
                    <a:srgbClr val="0162B1"/>
                  </a:solidFill>
                  <a:latin typeface="Asia굴림헤드B" pitchFamily="18" charset="-127"/>
                  <a:ea typeface="Asia굴림헤드B" pitchFamily="18" charset="-127"/>
                </a:rPr>
                <a:t>)</a:t>
              </a:r>
              <a:endParaRPr lang="ko-KR" altLang="en-US" sz="4100" spc="-150" dirty="0">
                <a:solidFill>
                  <a:srgbClr val="0162B1"/>
                </a:solidFill>
                <a:latin typeface="Asia굴림헤드B" pitchFamily="18" charset="-127"/>
                <a:ea typeface="Asia굴림헤드B" pitchFamily="18" charset="-127"/>
              </a:endParaRPr>
            </a:p>
          </p:txBody>
        </p:sp>
      </p:grpSp>
      <p:grpSp>
        <p:nvGrpSpPr>
          <p:cNvPr id="34" name="그룹 33"/>
          <p:cNvGrpSpPr/>
          <p:nvPr userDrawn="1"/>
        </p:nvGrpSpPr>
        <p:grpSpPr>
          <a:xfrm>
            <a:off x="3837894" y="26340727"/>
            <a:ext cx="11212003" cy="666000"/>
            <a:chOff x="3837894" y="18873127"/>
            <a:chExt cx="11212003" cy="666000"/>
          </a:xfrm>
        </p:grpSpPr>
        <p:sp>
          <p:nvSpPr>
            <p:cNvPr id="35" name="직사각형 34"/>
            <p:cNvSpPr/>
            <p:nvPr/>
          </p:nvSpPr>
          <p:spPr>
            <a:xfrm>
              <a:off x="3837894" y="18873127"/>
              <a:ext cx="324000" cy="666000"/>
            </a:xfrm>
            <a:prstGeom prst="rect">
              <a:avLst/>
            </a:prstGeom>
            <a:solidFill>
              <a:srgbClr val="0162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6896101" y="18873127"/>
              <a:ext cx="8153796" cy="666000"/>
            </a:xfrm>
            <a:prstGeom prst="rect">
              <a:avLst/>
            </a:prstGeom>
            <a:gradFill>
              <a:gsLst>
                <a:gs pos="0">
                  <a:srgbClr val="9DD8F6"/>
                </a:gs>
                <a:gs pos="100000">
                  <a:srgbClr val="0069B9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4229100" y="18873127"/>
              <a:ext cx="3291793" cy="666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100" spc="-150" dirty="0">
                  <a:solidFill>
                    <a:srgbClr val="0162B1"/>
                  </a:solidFill>
                  <a:latin typeface="Asia굴림헤드B" pitchFamily="18" charset="-127"/>
                  <a:ea typeface="Asia굴림헤드B" pitchFamily="18" charset="-127"/>
                </a:rPr>
                <a:t>작품 특징</a:t>
              </a:r>
            </a:p>
          </p:txBody>
        </p:sp>
      </p:grpSp>
      <p:grpSp>
        <p:nvGrpSpPr>
          <p:cNvPr id="38" name="그룹 37"/>
          <p:cNvGrpSpPr/>
          <p:nvPr userDrawn="1"/>
        </p:nvGrpSpPr>
        <p:grpSpPr>
          <a:xfrm>
            <a:off x="18287354" y="26340727"/>
            <a:ext cx="11212002" cy="666000"/>
            <a:chOff x="3837894" y="18873127"/>
            <a:chExt cx="11212002" cy="666000"/>
          </a:xfrm>
        </p:grpSpPr>
        <p:sp>
          <p:nvSpPr>
            <p:cNvPr id="39" name="직사각형 38"/>
            <p:cNvSpPr/>
            <p:nvPr/>
          </p:nvSpPr>
          <p:spPr>
            <a:xfrm>
              <a:off x="3837894" y="18873127"/>
              <a:ext cx="324000" cy="666000"/>
            </a:xfrm>
            <a:prstGeom prst="rect">
              <a:avLst/>
            </a:prstGeom>
            <a:solidFill>
              <a:srgbClr val="0162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7513205" y="18873127"/>
              <a:ext cx="7536691" cy="666000"/>
            </a:xfrm>
            <a:prstGeom prst="rect">
              <a:avLst/>
            </a:prstGeom>
            <a:gradFill>
              <a:gsLst>
                <a:gs pos="0">
                  <a:srgbClr val="9DD8F6"/>
                </a:gs>
                <a:gs pos="100000">
                  <a:srgbClr val="0069B9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4229100" y="18873127"/>
              <a:ext cx="4652257" cy="666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100" spc="-150" dirty="0">
                  <a:solidFill>
                    <a:srgbClr val="0162B1"/>
                  </a:solidFill>
                  <a:latin typeface="Asia굴림헤드B" pitchFamily="18" charset="-127"/>
                  <a:ea typeface="Asia굴림헤드B" pitchFamily="18" charset="-127"/>
                </a:rPr>
                <a:t>결과물</a:t>
              </a:r>
              <a:r>
                <a:rPr lang="en-US" altLang="ko-KR" sz="4100" spc="-150" dirty="0">
                  <a:solidFill>
                    <a:srgbClr val="0162B1"/>
                  </a:solidFill>
                  <a:latin typeface="Asia굴림헤드B" pitchFamily="18" charset="-127"/>
                  <a:ea typeface="Asia굴림헤드B" pitchFamily="18" charset="-127"/>
                </a:rPr>
                <a:t>(</a:t>
              </a:r>
              <a:r>
                <a:rPr lang="ko-KR" altLang="en-US" sz="4100" spc="-150" dirty="0">
                  <a:solidFill>
                    <a:srgbClr val="0162B1"/>
                  </a:solidFill>
                  <a:latin typeface="Asia굴림헤드B" pitchFamily="18" charset="-127"/>
                  <a:ea typeface="Asia굴림헤드B" pitchFamily="18" charset="-127"/>
                </a:rPr>
                <a:t>사진</a:t>
              </a:r>
              <a:r>
                <a:rPr lang="en-US" altLang="ko-KR" sz="4100" spc="-150" dirty="0">
                  <a:solidFill>
                    <a:srgbClr val="0162B1"/>
                  </a:solidFill>
                  <a:latin typeface="Asia굴림헤드B" pitchFamily="18" charset="-127"/>
                  <a:ea typeface="Asia굴림헤드B" pitchFamily="18" charset="-127"/>
                </a:rPr>
                <a:t>)</a:t>
              </a:r>
              <a:endParaRPr lang="ko-KR" altLang="en-US" sz="4100" spc="-150" dirty="0">
                <a:solidFill>
                  <a:srgbClr val="0162B1"/>
                </a:solidFill>
                <a:latin typeface="Asia굴림헤드B" pitchFamily="18" charset="-127"/>
                <a:ea typeface="Asia굴림헤드B" pitchFamily="18" charset="-127"/>
              </a:endParaRPr>
            </a:p>
          </p:txBody>
        </p:sp>
      </p:grpSp>
      <p:pic>
        <p:nvPicPr>
          <p:cNvPr id="2050" name="Picture 2" descr="D:\공유폴더\대구대 ppt(판넬) 900x1200\b1.jp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" y="41019412"/>
            <a:ext cx="32400876" cy="218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D:\공유폴더\대구대 ppt(판넬) 900x1200\t1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2400876" cy="859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526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20540" rtl="0" eaLnBrk="1" latinLnBrk="1" hangingPunct="1">
        <a:spcBef>
          <a:spcPct val="0"/>
        </a:spcBef>
        <a:buNone/>
        <a:defRPr sz="20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203" indent="-1620203" algn="l" defTabSz="4320540" rtl="0" eaLnBrk="1" latinLnBrk="1" hangingPunct="1">
        <a:spcBef>
          <a:spcPct val="20000"/>
        </a:spcBef>
        <a:buFont typeface="Arial" pitchFamily="34" charset="0"/>
        <a:buChar char="•"/>
        <a:defRPr sz="15100" kern="1200">
          <a:solidFill>
            <a:schemeClr val="tx1"/>
          </a:solidFill>
          <a:latin typeface="+mn-lt"/>
          <a:ea typeface="+mn-ea"/>
          <a:cs typeface="+mn-cs"/>
        </a:defRPr>
      </a:lvl1pPr>
      <a:lvl2pPr marL="3510439" indent="-1350169" algn="l" defTabSz="4320540" rtl="0" eaLnBrk="1" latinLnBrk="1" hangingPunct="1">
        <a:spcBef>
          <a:spcPct val="20000"/>
        </a:spcBef>
        <a:buFont typeface="Arial" pitchFamily="34" charset="0"/>
        <a:buChar char="–"/>
        <a:defRPr sz="132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675" indent="-1080135" algn="l" defTabSz="4320540" rtl="0" eaLnBrk="1" latinLnBrk="1" hangingPunct="1">
        <a:spcBef>
          <a:spcPct val="20000"/>
        </a:spcBef>
        <a:buFont typeface="Arial" pitchFamily="34" charset="0"/>
        <a:buChar char="•"/>
        <a:defRPr sz="11300" kern="1200">
          <a:solidFill>
            <a:schemeClr val="tx1"/>
          </a:solidFill>
          <a:latin typeface="+mn-lt"/>
          <a:ea typeface="+mn-ea"/>
          <a:cs typeface="+mn-cs"/>
        </a:defRPr>
      </a:lvl3pPr>
      <a:lvl4pPr marL="7560945" indent="-1080135" algn="l" defTabSz="4320540" rtl="0" eaLnBrk="1" latinLnBrk="1" hangingPunct="1">
        <a:spcBef>
          <a:spcPct val="20000"/>
        </a:spcBef>
        <a:buFont typeface="Arial" pitchFamily="34" charset="0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4pPr>
      <a:lvl5pPr marL="9721215" indent="-1080135" algn="l" defTabSz="4320540" rtl="0" eaLnBrk="1" latinLnBrk="1" hangingPunct="1">
        <a:spcBef>
          <a:spcPct val="20000"/>
        </a:spcBef>
        <a:buFont typeface="Arial" pitchFamily="34" charset="0"/>
        <a:buChar char="»"/>
        <a:defRPr sz="9500" kern="1200">
          <a:solidFill>
            <a:schemeClr val="tx1"/>
          </a:solidFill>
          <a:latin typeface="+mn-lt"/>
          <a:ea typeface="+mn-ea"/>
          <a:cs typeface="+mn-cs"/>
        </a:defRPr>
      </a:lvl5pPr>
      <a:lvl6pPr marL="11881485" indent="-1080135" algn="l" defTabSz="4320540" rtl="0" eaLnBrk="1" latinLnBrk="1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6pPr>
      <a:lvl7pPr marL="14041755" indent="-1080135" algn="l" defTabSz="4320540" rtl="0" eaLnBrk="1" latinLnBrk="1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7pPr>
      <a:lvl8pPr marL="16202025" indent="-1080135" algn="l" defTabSz="4320540" rtl="0" eaLnBrk="1" latinLnBrk="1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8pPr>
      <a:lvl9pPr marL="18362295" indent="-1080135" algn="l" defTabSz="4320540" rtl="0" eaLnBrk="1" latinLnBrk="1" hangingPunct="1">
        <a:spcBef>
          <a:spcPct val="20000"/>
        </a:spcBef>
        <a:buFont typeface="Arial" pitchFamily="34" charset="0"/>
        <a:buChar char="•"/>
        <a:defRPr sz="9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4320540" rtl="0" eaLnBrk="1" latinLnBrk="1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0" algn="l" defTabSz="4320540" rtl="0" eaLnBrk="1" latinLnBrk="1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0" algn="l" defTabSz="4320540" rtl="0" eaLnBrk="1" latinLnBrk="1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480810" algn="l" defTabSz="4320540" rtl="0" eaLnBrk="1" latinLnBrk="1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algn="l" defTabSz="4320540" rtl="0" eaLnBrk="1" latinLnBrk="1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801350" algn="l" defTabSz="4320540" rtl="0" eaLnBrk="1" latinLnBrk="1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961620" algn="l" defTabSz="4320540" rtl="0" eaLnBrk="1" latinLnBrk="1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121890" algn="l" defTabSz="4320540" rtl="0" eaLnBrk="1" latinLnBrk="1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0" algn="l" defTabSz="4320540" rtl="0" eaLnBrk="1" latinLnBrk="1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rra.com/arcade/shooting-games/the-catcher-in-the-planet-30-36391" TargetMode="External"/><Relationship Id="rId2" Type="http://schemas.openxmlformats.org/officeDocument/2006/relationships/hyperlink" Target="https://www.construct.net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www.scirra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67894" y="2160540"/>
            <a:ext cx="24868262" cy="424847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altLang="ko-KR" dirty="0">
                <a:latin typeface="+mj-lt"/>
              </a:rPr>
              <a:t>The Catcher in the Planet (</a:t>
            </a:r>
            <a:r>
              <a:rPr lang="ko-KR" altLang="ko-KR" dirty="0">
                <a:latin typeface="+mj-lt"/>
              </a:rPr>
              <a:t>행성의 파수꾼</a:t>
            </a:r>
            <a:r>
              <a:rPr lang="en-US" altLang="ko-KR" dirty="0">
                <a:latin typeface="+mj-lt"/>
              </a:rPr>
              <a:t>)</a:t>
            </a:r>
            <a:endParaRPr lang="ko-KR" altLang="en-US" sz="11500" dirty="0">
              <a:latin typeface="+mj-lt"/>
              <a:ea typeface="Asia굴림헤드B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72175" y="6917384"/>
            <a:ext cx="20459700" cy="109641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ko-KR" altLang="en-US" sz="4200" spc="-150" dirty="0">
                <a:solidFill>
                  <a:srgbClr val="2E6EB6"/>
                </a:solidFill>
                <a:ea typeface="Asia굴림헤드B" pitchFamily="18" charset="-127"/>
              </a:rPr>
              <a:t>이철규  </a:t>
            </a:r>
            <a:r>
              <a:rPr lang="en-US" altLang="ko-KR" sz="4200" spc="-150" dirty="0">
                <a:solidFill>
                  <a:srgbClr val="2E6EB6"/>
                </a:solidFill>
                <a:ea typeface="Asia굴림헤드B" pitchFamily="18" charset="-127"/>
              </a:rPr>
              <a:t>l  21207030</a:t>
            </a:r>
            <a:r>
              <a:rPr lang="ko-KR" altLang="en-US" sz="4200" spc="-150" dirty="0">
                <a:solidFill>
                  <a:srgbClr val="2E6EB6"/>
                </a:solidFill>
                <a:ea typeface="Asia굴림헤드B" pitchFamily="18" charset="-127"/>
              </a:rPr>
              <a:t>  </a:t>
            </a:r>
            <a:r>
              <a:rPr lang="en-US" altLang="ko-KR" sz="4200" spc="-150" dirty="0">
                <a:solidFill>
                  <a:srgbClr val="2E6EB6"/>
                </a:solidFill>
                <a:ea typeface="Asia굴림헤드B" pitchFamily="18" charset="-127"/>
              </a:rPr>
              <a:t>l  </a:t>
            </a:r>
            <a:r>
              <a:rPr lang="ko-KR" altLang="en-US" sz="4200" spc="-150" dirty="0" err="1">
                <a:solidFill>
                  <a:srgbClr val="2E6EB6"/>
                </a:solidFill>
                <a:ea typeface="Asia굴림헤드B" pitchFamily="18" charset="-127"/>
              </a:rPr>
              <a:t>진성근</a:t>
            </a:r>
            <a:endParaRPr lang="ko-KR" altLang="en-US" sz="4200" spc="-150" dirty="0">
              <a:solidFill>
                <a:srgbClr val="2E6EB6"/>
              </a:solidFill>
              <a:ea typeface="Asia굴림헤드B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07221" y="11953628"/>
            <a:ext cx="25860300" cy="48245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30000"/>
              </a:lnSpc>
            </a:pPr>
            <a:r>
              <a:rPr lang="ko-KR" altLang="en-US" sz="4000" dirty="0"/>
              <a:t>○ </a:t>
            </a:r>
            <a:r>
              <a:rPr lang="en-US" altLang="ko-KR" sz="4000" dirty="0"/>
              <a:t>‘Constructor 3’(</a:t>
            </a:r>
            <a:r>
              <a:rPr lang="en-US" altLang="ko-KR" sz="4000" dirty="0">
                <a:hlinkClick r:id="rId2"/>
              </a:rPr>
              <a:t>https://www.construct.net</a:t>
            </a:r>
            <a:r>
              <a:rPr lang="en-US" altLang="ko-KR" sz="4000" dirty="0"/>
              <a:t>)</a:t>
            </a:r>
            <a:r>
              <a:rPr lang="ko-KR" altLang="en-US" sz="4000" dirty="0"/>
              <a:t>이</a:t>
            </a:r>
            <a:r>
              <a:rPr lang="ko-KR" altLang="ko-KR" sz="4000" dirty="0"/>
              <a:t>라는 </a:t>
            </a:r>
            <a:r>
              <a:rPr lang="en-US" altLang="ko-KR" sz="4000" dirty="0"/>
              <a:t>html </a:t>
            </a:r>
            <a:r>
              <a:rPr lang="ko-KR" altLang="ko-KR" sz="4000" dirty="0"/>
              <a:t>기반의 게임엔진으로 디펜스 게임을 만</a:t>
            </a:r>
            <a:r>
              <a:rPr lang="ko-KR" altLang="en-US" sz="4000" dirty="0"/>
              <a:t>듦</a:t>
            </a:r>
            <a:endParaRPr lang="en-US" altLang="ko-KR" sz="4000" dirty="0"/>
          </a:p>
          <a:p>
            <a:pPr algn="just">
              <a:lnSpc>
                <a:spcPct val="130000"/>
              </a:lnSpc>
            </a:pPr>
            <a:endParaRPr lang="en-US" altLang="ko-KR" sz="4000" dirty="0"/>
          </a:p>
          <a:p>
            <a:pPr algn="just">
              <a:lnSpc>
                <a:spcPct val="130000"/>
              </a:lnSpc>
            </a:pPr>
            <a:r>
              <a:rPr lang="ko-KR" altLang="en-US" sz="4000" dirty="0"/>
              <a:t>○ </a:t>
            </a:r>
            <a:r>
              <a:rPr lang="ko-KR" altLang="ko-KR" sz="4000" dirty="0"/>
              <a:t>주인공이 행성에서 다가오는 적들을 혼자서 방어하는 게임</a:t>
            </a:r>
            <a:r>
              <a:rPr lang="en-US" altLang="ko-KR" sz="4000" dirty="0"/>
              <a:t> </a:t>
            </a:r>
            <a:r>
              <a:rPr lang="ko-KR" altLang="ko-KR" sz="4000" dirty="0"/>
              <a:t>게임 클리어 엔딩은 없고</a:t>
            </a:r>
            <a:r>
              <a:rPr lang="en-US" altLang="ko-KR" sz="4000" dirty="0"/>
              <a:t>, </a:t>
            </a:r>
            <a:r>
              <a:rPr lang="ko-KR" altLang="ko-KR" sz="4000" dirty="0"/>
              <a:t>점수를 많이 내는 사람을 가려내는 </a:t>
            </a:r>
            <a:r>
              <a:rPr lang="en-US" altLang="ko-KR" sz="4000" dirty="0"/>
              <a:t>Endless</a:t>
            </a:r>
            <a:r>
              <a:rPr lang="ko-KR" altLang="ko-KR" sz="4000" dirty="0"/>
              <a:t>형 게임</a:t>
            </a:r>
            <a:endParaRPr lang="en-US" altLang="ko-KR" sz="4000" dirty="0"/>
          </a:p>
          <a:p>
            <a:pPr algn="just">
              <a:lnSpc>
                <a:spcPct val="130000"/>
              </a:lnSpc>
            </a:pPr>
            <a:endParaRPr lang="en-US" altLang="ko-KR" sz="4000" dirty="0"/>
          </a:p>
          <a:p>
            <a:pPr algn="just">
              <a:lnSpc>
                <a:spcPct val="130000"/>
              </a:lnSpc>
            </a:pPr>
            <a:r>
              <a:rPr lang="ko-KR" altLang="en-US" sz="4000" dirty="0"/>
              <a:t>○ </a:t>
            </a:r>
            <a:r>
              <a:rPr lang="ko-KR" altLang="ko-KR" sz="4000" dirty="0"/>
              <a:t>조작은 키보드 방향키와 </a:t>
            </a:r>
            <a:r>
              <a:rPr lang="en-US" altLang="ko-KR" sz="4000" dirty="0"/>
              <a:t>A</a:t>
            </a:r>
            <a:r>
              <a:rPr lang="ko-KR" altLang="ko-KR" sz="4000" dirty="0"/>
              <a:t>키</a:t>
            </a:r>
            <a:r>
              <a:rPr lang="en-US" altLang="ko-KR" sz="4000" dirty="0"/>
              <a:t>(</a:t>
            </a:r>
            <a:r>
              <a:rPr lang="ko-KR" altLang="ko-KR" sz="4000" dirty="0" err="1"/>
              <a:t>터렛</a:t>
            </a:r>
            <a:r>
              <a:rPr lang="ko-KR" altLang="ko-KR" sz="4000" dirty="0"/>
              <a:t> 건설</a:t>
            </a:r>
            <a:r>
              <a:rPr lang="en-US" altLang="ko-KR" sz="4000" dirty="0"/>
              <a:t>), S</a:t>
            </a:r>
            <a:r>
              <a:rPr lang="ko-KR" altLang="ko-KR" sz="4000" dirty="0"/>
              <a:t>키</a:t>
            </a:r>
            <a:r>
              <a:rPr lang="en-US" altLang="ko-KR" sz="4000" dirty="0"/>
              <a:t>(</a:t>
            </a:r>
            <a:r>
              <a:rPr lang="ko-KR" altLang="ko-KR" sz="4000" dirty="0"/>
              <a:t>플레이어 및 </a:t>
            </a:r>
            <a:r>
              <a:rPr lang="ko-KR" altLang="ko-KR" sz="4000" dirty="0" err="1"/>
              <a:t>터렛</a:t>
            </a:r>
            <a:r>
              <a:rPr lang="ko-KR" altLang="ko-KR" sz="4000" dirty="0"/>
              <a:t> 업그레이드</a:t>
            </a:r>
            <a:r>
              <a:rPr lang="en-US" altLang="ko-KR" sz="4000" dirty="0"/>
              <a:t>)</a:t>
            </a:r>
            <a:r>
              <a:rPr lang="ko-KR" altLang="ko-KR" sz="4000" dirty="0"/>
              <a:t>롤 구성</a:t>
            </a:r>
          </a:p>
          <a:p>
            <a:pPr algn="just">
              <a:lnSpc>
                <a:spcPct val="130000"/>
              </a:lnSpc>
            </a:pPr>
            <a:endParaRPr lang="ko-KR" altLang="en-US" sz="4000" spc="-150" dirty="0">
              <a:ea typeface="나눔고딕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07221" y="20107028"/>
            <a:ext cx="11242676" cy="61157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30000"/>
              </a:lnSpc>
            </a:pPr>
            <a:r>
              <a:rPr lang="ko-KR" altLang="en-US" sz="4000" dirty="0"/>
              <a:t>○ </a:t>
            </a:r>
            <a:r>
              <a:rPr lang="ko-KR" altLang="ko-KR" sz="4000" dirty="0"/>
              <a:t>소프트웨어 공학 및 코딩의 실력만으로 질 좋은 작품은 게임 제작이 적합하다고 생각하여 게임을 만들게 </a:t>
            </a:r>
            <a:r>
              <a:rPr lang="ko-KR" altLang="en-US" sz="4000" dirty="0"/>
              <a:t>됨</a:t>
            </a:r>
            <a:r>
              <a:rPr lang="en-US" altLang="ko-KR" sz="4000" dirty="0"/>
              <a:t>.</a:t>
            </a:r>
          </a:p>
          <a:p>
            <a:pPr algn="just">
              <a:lnSpc>
                <a:spcPct val="130000"/>
              </a:lnSpc>
            </a:pPr>
            <a:endParaRPr lang="en-US" altLang="ko-KR" sz="4000" dirty="0"/>
          </a:p>
          <a:p>
            <a:pPr algn="just">
              <a:lnSpc>
                <a:spcPct val="130000"/>
              </a:lnSpc>
            </a:pPr>
            <a:r>
              <a:rPr lang="en-US" altLang="ko-KR" sz="4000" dirty="0"/>
              <a:t> </a:t>
            </a:r>
            <a:r>
              <a:rPr lang="ko-KR" altLang="en-US" sz="4000" dirty="0"/>
              <a:t>○ 게임은 </a:t>
            </a:r>
            <a:r>
              <a:rPr lang="ko-KR" altLang="ko-KR" sz="4000" dirty="0"/>
              <a:t>조작법은 쉬우나 </a:t>
            </a:r>
            <a:r>
              <a:rPr lang="ko-KR" altLang="en-US" sz="4000" dirty="0"/>
              <a:t>마스터 하기</a:t>
            </a:r>
            <a:r>
              <a:rPr lang="ko-KR" altLang="ko-KR" sz="4000" dirty="0"/>
              <a:t> 어려운 게임이 잘 만든 </a:t>
            </a:r>
            <a:r>
              <a:rPr lang="ko-KR" altLang="en-US" sz="4000" dirty="0"/>
              <a:t>게임이라는 제작 철학을 기반으로 설계</a:t>
            </a:r>
            <a:endParaRPr lang="ko-KR" altLang="en-US" sz="4000" spc="-150" dirty="0">
              <a:ea typeface="나눔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290257" y="20107028"/>
            <a:ext cx="11242676" cy="5672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30000"/>
              </a:lnSpc>
            </a:pPr>
            <a:r>
              <a:rPr lang="ko-KR" altLang="en-US" sz="3600" dirty="0"/>
              <a:t>하드웨어 </a:t>
            </a:r>
            <a:r>
              <a:rPr lang="en-US" altLang="ko-KR" sz="3600" dirty="0"/>
              <a:t>: </a:t>
            </a:r>
            <a:r>
              <a:rPr lang="ko-KR" altLang="en-US" sz="3600" dirty="0"/>
              <a:t>데스크톱 및 노트북</a:t>
            </a:r>
            <a:r>
              <a:rPr lang="en-US" altLang="ko-KR" sz="3600" dirty="0"/>
              <a:t>, </a:t>
            </a:r>
            <a:r>
              <a:rPr lang="ko-KR" altLang="en-US" sz="3600" dirty="0"/>
              <a:t>키보드</a:t>
            </a:r>
            <a:endParaRPr lang="en-US" altLang="ko-KR" sz="3600" dirty="0"/>
          </a:p>
          <a:p>
            <a:pPr algn="just">
              <a:lnSpc>
                <a:spcPct val="130000"/>
              </a:lnSpc>
            </a:pPr>
            <a:endParaRPr lang="en-US" altLang="ko-KR" sz="3600" dirty="0"/>
          </a:p>
          <a:p>
            <a:pPr algn="just">
              <a:lnSpc>
                <a:spcPct val="130000"/>
              </a:lnSpc>
            </a:pPr>
            <a:r>
              <a:rPr lang="ko-KR" altLang="en-US" sz="3600" dirty="0"/>
              <a:t>소프트웨어 </a:t>
            </a:r>
            <a:r>
              <a:rPr lang="en-US" altLang="ko-KR" sz="3600" dirty="0"/>
              <a:t>: Constructor 3’(https://www.construct.net), </a:t>
            </a:r>
            <a:r>
              <a:rPr lang="ko-KR" altLang="ko-KR" sz="3600" dirty="0"/>
              <a:t>웹</a:t>
            </a:r>
            <a:r>
              <a:rPr lang="en-US" altLang="ko-KR" sz="3600" dirty="0"/>
              <a:t> </a:t>
            </a:r>
            <a:r>
              <a:rPr lang="ko-KR" altLang="ko-KR" sz="3600" dirty="0"/>
              <a:t>브라우저</a:t>
            </a:r>
            <a:r>
              <a:rPr lang="en-US" altLang="ko-KR" sz="3600" dirty="0"/>
              <a:t>(CHROME </a:t>
            </a:r>
            <a:r>
              <a:rPr lang="ko-KR" altLang="ko-KR" sz="3600" dirty="0"/>
              <a:t>권장</a:t>
            </a:r>
            <a:r>
              <a:rPr lang="en-US" altLang="ko-KR" sz="3600" dirty="0"/>
              <a:t>)</a:t>
            </a:r>
          </a:p>
          <a:p>
            <a:pPr algn="just">
              <a:lnSpc>
                <a:spcPct val="130000"/>
              </a:lnSpc>
            </a:pPr>
            <a:endParaRPr lang="en-US" altLang="ko-KR" sz="3600" dirty="0"/>
          </a:p>
          <a:p>
            <a:pPr algn="just">
              <a:lnSpc>
                <a:spcPct val="130000"/>
              </a:lnSpc>
            </a:pPr>
            <a:r>
              <a:rPr lang="ko-KR" altLang="en-US" sz="3600" dirty="0"/>
              <a:t>사용언어 </a:t>
            </a:r>
            <a:r>
              <a:rPr lang="en-US" altLang="ko-KR" sz="3600" dirty="0"/>
              <a:t>: HTML5, CSS, JAVASCRIPT</a:t>
            </a:r>
            <a:endParaRPr lang="ko-KR" altLang="ko-KR" sz="3600" dirty="0"/>
          </a:p>
          <a:p>
            <a:pPr algn="just">
              <a:lnSpc>
                <a:spcPct val="130000"/>
              </a:lnSpc>
            </a:pPr>
            <a:endParaRPr lang="ko-KR" altLang="en-US" sz="3600" spc="-150" dirty="0">
              <a:ea typeface="나눔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07221" y="27650828"/>
            <a:ext cx="11242676" cy="64173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30000"/>
              </a:lnSpc>
            </a:pPr>
            <a:r>
              <a:rPr lang="ko-KR" altLang="en-US" sz="4000" dirty="0"/>
              <a:t>○ </a:t>
            </a:r>
            <a:r>
              <a:rPr lang="ko-KR" altLang="ko-KR" sz="4000" dirty="0"/>
              <a:t>게임 클리어 엔딩은 없고</a:t>
            </a:r>
            <a:r>
              <a:rPr lang="en-US" altLang="ko-KR" sz="4000" dirty="0"/>
              <a:t>, </a:t>
            </a:r>
            <a:r>
              <a:rPr lang="ko-KR" altLang="ko-KR" sz="4000" dirty="0"/>
              <a:t>점수를 많이 내는 사람을 가려내는 </a:t>
            </a:r>
            <a:r>
              <a:rPr lang="en-US" altLang="ko-KR" sz="4000" dirty="0"/>
              <a:t>Endless</a:t>
            </a:r>
            <a:r>
              <a:rPr lang="ko-KR" altLang="ko-KR" sz="4000" dirty="0"/>
              <a:t>형</a:t>
            </a:r>
            <a:r>
              <a:rPr lang="en-US" altLang="ko-KR" sz="4000" dirty="0"/>
              <a:t> </a:t>
            </a:r>
            <a:r>
              <a:rPr lang="ko-KR" altLang="en-US" sz="4000" dirty="0"/>
              <a:t>게임</a:t>
            </a:r>
            <a:endParaRPr lang="en-US" altLang="ko-KR" sz="4000" dirty="0"/>
          </a:p>
          <a:p>
            <a:pPr algn="just">
              <a:lnSpc>
                <a:spcPct val="130000"/>
              </a:lnSpc>
            </a:pPr>
            <a:endParaRPr lang="en-US" altLang="ko-KR" sz="4000" dirty="0"/>
          </a:p>
          <a:p>
            <a:pPr algn="just">
              <a:lnSpc>
                <a:spcPct val="130000"/>
              </a:lnSpc>
            </a:pPr>
            <a:r>
              <a:rPr lang="ko-KR" altLang="en-US" sz="4000" dirty="0"/>
              <a:t>○ </a:t>
            </a:r>
            <a:r>
              <a:rPr lang="ko-KR" altLang="ko-KR" sz="4000" dirty="0"/>
              <a:t>키보드 방향키와 </a:t>
            </a:r>
            <a:r>
              <a:rPr lang="en-US" altLang="ko-KR" sz="4000" dirty="0"/>
              <a:t>A</a:t>
            </a:r>
            <a:r>
              <a:rPr lang="ko-KR" altLang="ko-KR" sz="4000" dirty="0"/>
              <a:t>키</a:t>
            </a:r>
            <a:r>
              <a:rPr lang="en-US" altLang="ko-KR" sz="4000" dirty="0"/>
              <a:t>(</a:t>
            </a:r>
            <a:r>
              <a:rPr lang="ko-KR" altLang="ko-KR" sz="4000" dirty="0" err="1"/>
              <a:t>터렛</a:t>
            </a:r>
            <a:r>
              <a:rPr lang="ko-KR" altLang="ko-KR" sz="4000" dirty="0"/>
              <a:t> 건설</a:t>
            </a:r>
            <a:r>
              <a:rPr lang="en-US" altLang="ko-KR" sz="4000" dirty="0"/>
              <a:t>), S</a:t>
            </a:r>
            <a:r>
              <a:rPr lang="ko-KR" altLang="ko-KR" sz="4000" dirty="0"/>
              <a:t>키</a:t>
            </a:r>
            <a:r>
              <a:rPr lang="en-US" altLang="ko-KR" sz="4000" dirty="0"/>
              <a:t>(</a:t>
            </a:r>
            <a:r>
              <a:rPr lang="ko-KR" altLang="ko-KR" sz="4000" dirty="0"/>
              <a:t>플레이어 및 </a:t>
            </a:r>
            <a:r>
              <a:rPr lang="ko-KR" altLang="ko-KR" sz="4000" dirty="0" err="1"/>
              <a:t>터렛</a:t>
            </a:r>
            <a:r>
              <a:rPr lang="ko-KR" altLang="ko-KR" sz="4000" dirty="0"/>
              <a:t> 업그레이드</a:t>
            </a:r>
            <a:r>
              <a:rPr lang="en-US" altLang="ko-KR" sz="4000" dirty="0"/>
              <a:t>)</a:t>
            </a:r>
            <a:r>
              <a:rPr lang="ko-KR" altLang="en-US" sz="4000" dirty="0"/>
              <a:t>로 조작</a:t>
            </a:r>
            <a:endParaRPr lang="en-US" altLang="ko-KR" sz="4000" dirty="0"/>
          </a:p>
          <a:p>
            <a:pPr algn="just">
              <a:lnSpc>
                <a:spcPct val="130000"/>
              </a:lnSpc>
            </a:pPr>
            <a:endParaRPr lang="en-US" altLang="ko-KR" sz="4000" dirty="0"/>
          </a:p>
          <a:p>
            <a:pPr algn="just">
              <a:lnSpc>
                <a:spcPct val="130000"/>
              </a:lnSpc>
            </a:pPr>
            <a:r>
              <a:rPr lang="ko-KR" altLang="en-US" sz="4000" dirty="0"/>
              <a:t>○ 시간이 지남에 따라 </a:t>
            </a:r>
            <a:r>
              <a:rPr lang="ko-KR" altLang="ko-KR" sz="4000" dirty="0"/>
              <a:t>적의 체력과 </a:t>
            </a:r>
            <a:r>
              <a:rPr lang="ko-KR" altLang="en-US" sz="4000" dirty="0"/>
              <a:t>속도</a:t>
            </a:r>
            <a:r>
              <a:rPr lang="en-US" altLang="ko-KR" sz="4000" dirty="0"/>
              <a:t> </a:t>
            </a:r>
            <a:r>
              <a:rPr lang="ko-KR" altLang="en-US" sz="4000" dirty="0"/>
              <a:t>상승</a:t>
            </a:r>
            <a:endParaRPr lang="ko-KR" altLang="en-US" sz="4000" spc="-150" dirty="0">
              <a:ea typeface="나눔고딕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D214A4D-4892-402B-A313-A48403769E85}"/>
              </a:ext>
            </a:extLst>
          </p:cNvPr>
          <p:cNvGrpSpPr/>
          <p:nvPr/>
        </p:nvGrpSpPr>
        <p:grpSpPr>
          <a:xfrm>
            <a:off x="3807221" y="35240348"/>
            <a:ext cx="26652388" cy="6872536"/>
            <a:chOff x="3807221" y="35240348"/>
            <a:chExt cx="26652388" cy="6872536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6BE2170-A849-4793-880F-A8645D4F152E}"/>
                </a:ext>
              </a:extLst>
            </p:cNvPr>
            <p:cNvSpPr/>
            <p:nvPr/>
          </p:nvSpPr>
          <p:spPr>
            <a:xfrm>
              <a:off x="19946441" y="40684820"/>
              <a:ext cx="10513168" cy="1428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07221" y="35240348"/>
              <a:ext cx="25860300" cy="5444472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no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ko-KR" altLang="en-US" sz="4400" spc="-150" dirty="0">
                  <a:ea typeface="나눔고딕" pitchFamily="50" charset="-127"/>
                </a:rPr>
                <a:t>사다리 타기</a:t>
              </a:r>
              <a:r>
                <a:rPr lang="en-US" altLang="ko-KR" sz="4400" spc="-150" dirty="0">
                  <a:ea typeface="나눔고딕" pitchFamily="50" charset="-127"/>
                </a:rPr>
                <a:t>, </a:t>
              </a:r>
              <a:r>
                <a:rPr lang="ko-KR" altLang="en-US" sz="4400" spc="-150" dirty="0">
                  <a:ea typeface="나눔고딕" pitchFamily="50" charset="-127"/>
                </a:rPr>
                <a:t>가위바위보 등과 같이 간단한 게임으로 술래를 가려내는 게임으로 적합</a:t>
              </a:r>
              <a:endParaRPr lang="en-US" altLang="ko-KR" sz="4400" spc="-150" dirty="0">
                <a:ea typeface="나눔고딕" pitchFamily="50" charset="-127"/>
              </a:endParaRPr>
            </a:p>
            <a:p>
              <a:pPr algn="just">
                <a:lnSpc>
                  <a:spcPct val="130000"/>
                </a:lnSpc>
              </a:pPr>
              <a:r>
                <a:rPr lang="ko-KR" altLang="en-US" sz="4400" spc="-150" dirty="0">
                  <a:ea typeface="나눔고딕" pitchFamily="50" charset="-127"/>
                </a:rPr>
                <a:t> </a:t>
              </a:r>
              <a:r>
                <a:rPr lang="en-US" altLang="ko-KR" sz="4400" spc="-150" dirty="0">
                  <a:ea typeface="나눔고딕" pitchFamily="50" charset="-127"/>
                </a:rPr>
                <a:t>( ex: </a:t>
              </a:r>
              <a:r>
                <a:rPr lang="ko-KR" altLang="en-US" sz="4400" spc="-150" dirty="0">
                  <a:ea typeface="나눔고딕" pitchFamily="50" charset="-127"/>
                </a:rPr>
                <a:t>가장 적은 점수를 내는 사람이 청소하기</a:t>
              </a:r>
              <a:r>
                <a:rPr lang="en-US" altLang="ko-KR" sz="4400" spc="-150" dirty="0">
                  <a:ea typeface="나눔고딕" pitchFamily="50" charset="-127"/>
                </a:rPr>
                <a:t>)</a:t>
              </a:r>
            </a:p>
            <a:p>
              <a:pPr algn="just">
                <a:lnSpc>
                  <a:spcPct val="130000"/>
                </a:lnSpc>
              </a:pPr>
              <a:endParaRPr lang="en-US" altLang="ko-KR" sz="4400" spc="-150" dirty="0">
                <a:ea typeface="나눔고딕" pitchFamily="50" charset="-127"/>
              </a:endParaRPr>
            </a:p>
            <a:p>
              <a:pPr algn="just">
                <a:lnSpc>
                  <a:spcPct val="130000"/>
                </a:lnSpc>
              </a:pPr>
              <a:r>
                <a:rPr lang="ko-KR" altLang="en-US" sz="4400" spc="-150" dirty="0">
                  <a:ea typeface="나눔고딕" pitchFamily="50" charset="-127"/>
                </a:rPr>
                <a:t>게임 플레이 </a:t>
              </a:r>
              <a:r>
                <a:rPr lang="en-US" altLang="ko-KR" sz="4400" spc="-150" dirty="0">
                  <a:ea typeface="나눔고딕" pitchFamily="50" charset="-127"/>
                </a:rPr>
                <a:t>URL </a:t>
              </a:r>
              <a:r>
                <a:rPr lang="en-US" altLang="ko-KR" sz="4400" spc="-150">
                  <a:ea typeface="나눔고딕" pitchFamily="50" charset="-127"/>
                </a:rPr>
                <a:t>: </a:t>
              </a:r>
              <a:r>
                <a:rPr lang="en-US" altLang="ko-KR" sz="4400">
                  <a:hlinkClick r:id="rId3"/>
                </a:rPr>
                <a:t>https</a:t>
              </a:r>
              <a:r>
                <a:rPr lang="en-US" altLang="ko-KR" sz="4400" dirty="0">
                  <a:hlinkClick r:id="rId3"/>
                </a:rPr>
                <a:t>://www.scirra.com/arcade/shooting-games/the-catcher-in-the-planet-30-36391</a:t>
              </a:r>
              <a:endParaRPr lang="en-US" altLang="ko-KR" sz="4400" dirty="0"/>
            </a:p>
            <a:p>
              <a:pPr algn="just">
                <a:lnSpc>
                  <a:spcPct val="130000"/>
                </a:lnSpc>
              </a:pPr>
              <a:r>
                <a:rPr lang="en-US" altLang="ko-KR" sz="4400" spc="-150" dirty="0">
                  <a:ea typeface="나눔고딕" pitchFamily="50" charset="-127"/>
                </a:rPr>
                <a:t>(</a:t>
              </a:r>
              <a:r>
                <a:rPr lang="en-US" altLang="ko-KR" sz="4400" spc="-150" dirty="0">
                  <a:ea typeface="나눔고딕" pitchFamily="50" charset="-127"/>
                  <a:hlinkClick r:id="rId4"/>
                </a:rPr>
                <a:t>https://www.scirra.com/</a:t>
              </a:r>
              <a:r>
                <a:rPr lang="en-US" altLang="ko-KR" sz="4400" spc="-150" dirty="0">
                  <a:ea typeface="나눔고딕" pitchFamily="50" charset="-127"/>
                </a:rPr>
                <a:t> &gt; arcade &gt; shooting-games &gt; the catcher in the planet)</a:t>
              </a:r>
            </a:p>
            <a:p>
              <a:pPr algn="just">
                <a:lnSpc>
                  <a:spcPct val="130000"/>
                </a:lnSpc>
              </a:pPr>
              <a:endParaRPr lang="en-US" altLang="ko-KR" sz="4400" spc="-150" dirty="0">
                <a:ea typeface="나눔고딕" pitchFamily="50" charset="-127"/>
              </a:endParaRPr>
            </a:p>
            <a:p>
              <a:pPr algn="just">
                <a:lnSpc>
                  <a:spcPct val="130000"/>
                </a:lnSpc>
              </a:pPr>
              <a:endParaRPr lang="ko-KR" altLang="en-US" sz="4400" spc="-150" dirty="0">
                <a:ea typeface="나눔고딕" pitchFamily="50" charset="-127"/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089012E4-0F1D-4DEA-B8C3-B42AB97889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188" y="27394963"/>
            <a:ext cx="6221932" cy="616106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3688AF6-885E-48F3-8038-6E4762D1EC2A}"/>
              </a:ext>
            </a:extLst>
          </p:cNvPr>
          <p:cNvSpPr txBox="1"/>
          <p:nvPr/>
        </p:nvSpPr>
        <p:spPr>
          <a:xfrm>
            <a:off x="25487909" y="32667996"/>
            <a:ext cx="3772383" cy="114428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30000"/>
              </a:lnSpc>
            </a:pPr>
            <a:r>
              <a:rPr lang="ko-KR" altLang="en-US" sz="4000" spc="-150" dirty="0">
                <a:ea typeface="나눔고딕" pitchFamily="50" charset="-127"/>
              </a:rPr>
              <a:t>← </a:t>
            </a:r>
            <a:r>
              <a:rPr lang="ko-KR" altLang="en-US" sz="4000" spc="-150" dirty="0" err="1">
                <a:ea typeface="나눔고딕" pitchFamily="50" charset="-127"/>
              </a:rPr>
              <a:t>인게임</a:t>
            </a:r>
            <a:r>
              <a:rPr lang="ko-KR" altLang="en-US" sz="4000" spc="-150" dirty="0">
                <a:ea typeface="나눔고딕" pitchFamily="50" charset="-127"/>
              </a:rPr>
              <a:t> 사진</a:t>
            </a:r>
          </a:p>
        </p:txBody>
      </p:sp>
    </p:spTree>
    <p:extLst>
      <p:ext uri="{BB962C8B-B14F-4D97-AF65-F5344CB8AC3E}">
        <p14:creationId xmlns:p14="http://schemas.microsoft.com/office/powerpoint/2010/main" val="4155341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245</Words>
  <Application>Microsoft Office PowerPoint</Application>
  <PresentationFormat>사용자 지정</PresentationFormat>
  <Paragraphs>26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Arial</vt:lpstr>
      <vt:lpstr>맑은 고딕</vt:lpstr>
      <vt:lpstr>Asia굴림헤드B</vt:lpstr>
      <vt:lpstr>나눔고딕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office-01</dc:creator>
  <cp:lastModifiedBy>cheol1201@naver.com</cp:lastModifiedBy>
  <cp:revision>28</cp:revision>
  <dcterms:created xsi:type="dcterms:W3CDTF">2018-09-05T06:29:56Z</dcterms:created>
  <dcterms:modified xsi:type="dcterms:W3CDTF">2018-11-23T03:13:32Z</dcterms:modified>
</cp:coreProperties>
</file>

<file path=docProps/thumbnail.jpeg>
</file>